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372" r:id="rId5"/>
    <p:sldId id="346" r:id="rId6"/>
    <p:sldId id="374" r:id="rId7"/>
    <p:sldId id="375" r:id="rId8"/>
    <p:sldId id="380" r:id="rId9"/>
    <p:sldId id="363" r:id="rId10"/>
    <p:sldId id="381" r:id="rId11"/>
    <p:sldId id="268" r:id="rId12"/>
    <p:sldId id="271" r:id="rId13"/>
    <p:sldId id="277" r:id="rId14"/>
    <p:sldId id="369" r:id="rId15"/>
    <p:sldId id="370" r:id="rId16"/>
    <p:sldId id="371" r:id="rId1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702" y="-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>
                <a:latin typeface="Arial Black" panose="020B0A04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4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8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8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>
                <a:latin typeface="Arial Black" panose="020B0A040201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83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30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7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0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9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92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27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081CE-130D-49FC-9275-E411AE66AA3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8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081CE-130D-49FC-9275-E411AE66AA30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38A70-B53D-4DF6-8DFB-2A4E4B61F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SEICHE 2022</a:t>
            </a:r>
            <a:b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Basic Arduino Programming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09600" y="2590800"/>
            <a:ext cx="8153400" cy="3048000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Instructor:   Paul Frommeyer</a:t>
            </a: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 </a:t>
            </a:r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                    </a:t>
            </a:r>
            <a:r>
              <a:rPr lang="en-US" sz="20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www.paulfrommeyer.com</a:t>
            </a:r>
            <a:endParaRPr lang="en-US" dirty="0" smtClean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l"/>
            <a:endParaRPr lang="en-US" dirty="0" smtClean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algn="l"/>
            <a:r>
              <a:rPr lang="en-US" sz="28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Corporate Sponsor: DXC Technology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156836"/>
            <a:ext cx="2438400" cy="1330960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58140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b="1" dirty="0" smtClean="0">
                <a:cs typeface="Consolas" panose="020B0609020204030204" pitchFamily="49" charset="0"/>
              </a:rPr>
              <a:t>Classroom </a:t>
            </a:r>
            <a:r>
              <a:rPr lang="en-US" b="1" dirty="0" smtClean="0">
                <a:cs typeface="Consolas" panose="020B0609020204030204" pitchFamily="49" charset="0"/>
              </a:rPr>
              <a:t>Exercise</a:t>
            </a:r>
            <a:br>
              <a:rPr lang="en-US" b="1" dirty="0" smtClean="0">
                <a:cs typeface="Consolas" panose="020B0609020204030204" pitchFamily="49" charset="0"/>
              </a:rPr>
            </a:br>
            <a:r>
              <a:rPr lang="en-US" b="1" dirty="0" smtClean="0">
                <a:cs typeface="Consolas" panose="020B0609020204030204" pitchFamily="49" charset="0"/>
              </a:rPr>
              <a:t>Using Multiple Display Zones</a:t>
            </a:r>
            <a:endParaRPr lang="en-US" dirty="0"/>
          </a:p>
        </p:txBody>
      </p:sp>
      <p:sp>
        <p:nvSpPr>
          <p:cNvPr id="4" name="AutoShape 2" descr="Types of Sound Waves | theDAWstudio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Pulse Width Modulation (PWM) - Generation, Applications and Advantag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034684"/>
            <a:ext cx="8686800" cy="1784716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Let’s see how that works! Load SKETCH12C</a:t>
            </a:r>
          </a:p>
          <a:p>
            <a:r>
              <a:rPr lang="en-US" sz="2000" b="1" dirty="0" smtClean="0"/>
              <a:t>Notice the section of code where the different zones are defined</a:t>
            </a:r>
          </a:p>
          <a:p>
            <a:r>
              <a:rPr lang="en-US" sz="2000" b="1" dirty="0" smtClean="0"/>
              <a:t>Now modify your code as follows:</a:t>
            </a:r>
          </a:p>
          <a:p>
            <a:pPr lvl="1"/>
            <a:r>
              <a:rPr lang="en-US" sz="1600" b="1" dirty="0" smtClean="0"/>
              <a:t>Apply different fonts to each zone</a:t>
            </a:r>
          </a:p>
          <a:p>
            <a:pPr lvl="1"/>
            <a:r>
              <a:rPr lang="en-US" sz="1600" b="1" dirty="0" smtClean="0"/>
              <a:t>Change the entry and exit effects for each zone</a:t>
            </a:r>
            <a:endParaRPr lang="en-US" sz="1600" b="1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27766" y="2819400"/>
            <a:ext cx="8587633" cy="3733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setup() 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put your setup code here, to run once: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0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pmx.begin</a:t>
            </a: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(2);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0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pmx.setZone</a:t>
            </a: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(0,0,1);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0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pmx.setZone</a:t>
            </a: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(1,2,3);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0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pmx.setZoneEffect</a:t>
            </a: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true, PA_FLIP_LR);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0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pmx.setZoneEffect</a:t>
            </a: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true, PA_FLIP_UD);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0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pmx.setZoneEffect</a:t>
            </a: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 true, PA_FLIP_LR);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0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pmx.setZoneEffect</a:t>
            </a: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 true, PA_FLIP_UD);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0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pmx.setFont</a:t>
            </a: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(1,parola_boldFont);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0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loop() 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if(</a:t>
            </a:r>
            <a:r>
              <a:rPr lang="en-US" sz="10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pmx.displayAnimate</a:t>
            </a: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0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pmx.displayZoneText</a:t>
            </a: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(0,"SEICHE",PA_CENTER,50,0,PA_SCROLL_RIGHT,PA_SCROLL_RIGHT);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0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pmx.displayZoneText</a:t>
            </a: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(1,"2022",PA_CENTER,50,0,PA_SCROLL_LEFT,PA_SCROLL_LEFT);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0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4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sz="3200" dirty="0" smtClean="0"/>
              <a:t>END OF AUTUMN SEMESTER</a:t>
            </a:r>
            <a:br>
              <a:rPr lang="en-US" sz="3200" dirty="0" smtClean="0"/>
            </a:br>
            <a:r>
              <a:rPr lang="en-US" sz="3000" dirty="0" smtClean="0"/>
              <a:t>END OF BASIC ARDUINO PROGRAMMING!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NO HOMEWORK </a:t>
            </a:r>
            <a:r>
              <a:rPr lang="en-US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</a:t>
            </a:r>
          </a:p>
          <a:p>
            <a:r>
              <a:rPr lang="en-US" sz="28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IF YOU ARE NOT RETURNING NEXT SEMESTER, KEEP YOUR USB DRIVES and DISPLAYS!</a:t>
            </a:r>
          </a:p>
          <a:p>
            <a:r>
              <a:rPr lang="en-US" sz="28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IF YOU ARE RETURNING, PLEASE RETURN YOUR USB DRIVES</a:t>
            </a:r>
          </a:p>
          <a:p>
            <a:r>
              <a:rPr lang="en-US" sz="2800" b="1" dirty="0" smtClean="0">
                <a:solidFill>
                  <a:srgbClr val="FFFF00"/>
                </a:solidFill>
                <a:sym typeface="Wingdings" panose="05000000000000000000" pitchFamily="2" charset="2"/>
              </a:rPr>
              <a:t>YOU MAY KEEP YOUR DISPLAYS OVER BREAK</a:t>
            </a:r>
            <a:endParaRPr lang="en-US" sz="2800" b="1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b="1" dirty="0" smtClean="0"/>
              <a:t>Be sure to tune in for </a:t>
            </a:r>
            <a:r>
              <a:rPr lang="en-US" b="1" dirty="0" smtClean="0"/>
              <a:t>Intermediate Programming next semester!</a:t>
            </a:r>
            <a:endParaRPr lang="en-US" b="1" dirty="0" smtClean="0"/>
          </a:p>
          <a:p>
            <a:r>
              <a:rPr lang="en-US" sz="2400" dirty="0" smtClean="0"/>
              <a:t>Creating bitmap fonts</a:t>
            </a:r>
            <a:endParaRPr lang="en-US" sz="2400" dirty="0"/>
          </a:p>
          <a:p>
            <a:r>
              <a:rPr lang="en-US" sz="2400" dirty="0" smtClean="0"/>
              <a:t>Accessing information on the global Internet</a:t>
            </a:r>
            <a:endParaRPr lang="en-US" sz="2400" dirty="0"/>
          </a:p>
          <a:p>
            <a:r>
              <a:rPr lang="en-US" sz="2400" dirty="0" smtClean="0"/>
              <a:t>Serving web pages with ESP8266</a:t>
            </a:r>
          </a:p>
          <a:p>
            <a:r>
              <a:rPr lang="en-US" sz="2400" dirty="0" smtClean="0"/>
              <a:t>Network communication with ESP8266 and MQTT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917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727" y="695326"/>
            <a:ext cx="6412673" cy="3428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26"/>
            <a:ext cx="8229600" cy="487362"/>
          </a:xfrm>
        </p:spPr>
        <p:txBody>
          <a:bodyPr/>
          <a:lstStyle/>
          <a:p>
            <a:r>
              <a:rPr lang="en-US" sz="3200" dirty="0" smtClean="0"/>
              <a:t>LESSON REFERENCE</a:t>
            </a:r>
            <a:endParaRPr lang="en-US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727" y="3340509"/>
            <a:ext cx="6400800" cy="306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30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26"/>
            <a:ext cx="8229600" cy="487362"/>
          </a:xfrm>
        </p:spPr>
        <p:txBody>
          <a:bodyPr/>
          <a:lstStyle/>
          <a:p>
            <a:r>
              <a:rPr lang="en-US" sz="3200" dirty="0" smtClean="0"/>
              <a:t>LESSON REFERENCE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" y="838200"/>
            <a:ext cx="8510017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5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11162"/>
          </a:xfrm>
        </p:spPr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</a:t>
            </a:r>
            <a:r>
              <a:rPr lang="en-US" dirty="0"/>
              <a:t>F</a:t>
            </a:r>
            <a:r>
              <a:rPr lang="en-US" dirty="0" smtClean="0"/>
              <a:t>ormat </a:t>
            </a:r>
            <a:r>
              <a:rPr lang="en-US" dirty="0"/>
              <a:t>S</a:t>
            </a:r>
            <a:r>
              <a:rPr lang="en-US" dirty="0" smtClean="0"/>
              <a:t>trings</a:t>
            </a:r>
            <a:endParaRPr lang="en-US" dirty="0"/>
          </a:p>
        </p:txBody>
      </p:sp>
      <p:sp>
        <p:nvSpPr>
          <p:cNvPr id="4" name="AutoShape 2" descr="Types of Sound Waves | theDAWstudio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Pulse Width Modulation (PWM) - Generation, Applications and Advantag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959922"/>
            <a:ext cx="8686800" cy="1173678"/>
          </a:xfrm>
        </p:spPr>
        <p:txBody>
          <a:bodyPr>
            <a:noAutofit/>
          </a:bodyPr>
          <a:lstStyle/>
          <a:p>
            <a:r>
              <a:rPr lang="en-US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sprintf</a:t>
            </a:r>
            <a:r>
              <a:rPr lang="en-US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b="1" dirty="0" smtClean="0"/>
              <a:t> format strings contain conversion specifiers that specify how each individual variable is to be converted</a:t>
            </a:r>
          </a:p>
          <a:p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b="1" dirty="0" smtClean="0"/>
              <a:t> conversion specifiers have the following general syntax (all begin with a percent-sign):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FFFF"/>
                </a:solidFill>
              </a:rPr>
              <a:t>    %[flags][minimum field width][.][precision][length][conversion character]</a:t>
            </a:r>
          </a:p>
          <a:p>
            <a:pPr marL="0" indent="0">
              <a:buNone/>
            </a:pPr>
            <a:endParaRPr lang="en-US" sz="1000" b="1" dirty="0" smtClean="0">
              <a:solidFill>
                <a:srgbClr val="00FFFF"/>
              </a:solidFill>
            </a:endParaRPr>
          </a:p>
          <a:p>
            <a:pPr lvl="1"/>
            <a:r>
              <a:rPr lang="en-US" sz="1600" b="1" dirty="0" smtClean="0"/>
              <a:t>% - special token that indicates the start of a conversion specifier</a:t>
            </a:r>
          </a:p>
          <a:p>
            <a:pPr lvl="1"/>
            <a:r>
              <a:rPr lang="en-US" sz="1600" b="1" dirty="0" smtClean="0"/>
              <a:t>Flags – these modify the behavior of the specification</a:t>
            </a:r>
          </a:p>
          <a:p>
            <a:pPr lvl="1"/>
            <a:r>
              <a:rPr lang="en-US" sz="1600" b="1" dirty="0" err="1" smtClean="0"/>
              <a:t>Minumum</a:t>
            </a:r>
            <a:r>
              <a:rPr lang="en-US" sz="1600" b="1" dirty="0" smtClean="0"/>
              <a:t> field width – as it says on the tin; this the minimum number of characters to be converted</a:t>
            </a:r>
          </a:p>
          <a:p>
            <a:pPr lvl="1"/>
            <a:r>
              <a:rPr lang="en-US" sz="1600" b="1" dirty="0" smtClean="0"/>
              <a:t>. – The period is a separator between field width and precision</a:t>
            </a:r>
          </a:p>
          <a:p>
            <a:pPr lvl="1"/>
            <a:r>
              <a:rPr lang="en-US" sz="1600" b="1" dirty="0" smtClean="0"/>
              <a:t>Precision – means one of the following depending on the variable type and conversion specifier</a:t>
            </a:r>
          </a:p>
          <a:p>
            <a:pPr lvl="2"/>
            <a:r>
              <a:rPr lang="en-US" sz="1200" b="1" dirty="0" smtClean="0"/>
              <a:t>The maximum number of characters to be generated from a string</a:t>
            </a:r>
          </a:p>
          <a:p>
            <a:pPr lvl="2"/>
            <a:r>
              <a:rPr lang="en-US" sz="1200" b="1" dirty="0"/>
              <a:t>T</a:t>
            </a:r>
            <a:r>
              <a:rPr lang="en-US" sz="1200" b="1" dirty="0" smtClean="0"/>
              <a:t>he number of digits after the decimal point for type float conversions (e, E, or f)</a:t>
            </a:r>
          </a:p>
          <a:p>
            <a:pPr lvl="2"/>
            <a:r>
              <a:rPr lang="en-US" sz="1200" b="1" dirty="0"/>
              <a:t>T</a:t>
            </a:r>
            <a:r>
              <a:rPr lang="en-US" sz="1200" b="1" dirty="0" smtClean="0"/>
              <a:t>he zero-filled minimum number of digits for an integer</a:t>
            </a:r>
          </a:p>
          <a:p>
            <a:pPr lvl="1"/>
            <a:r>
              <a:rPr lang="en-US" sz="1600" b="1" dirty="0" smtClean="0"/>
              <a:t>Conversion character – A single character which determines the output type of the conversion specifier; a single character that specifies the type of output format for the corresponding data or variable</a:t>
            </a:r>
          </a:p>
        </p:txBody>
      </p:sp>
    </p:spTree>
    <p:extLst>
      <p:ext uri="{BB962C8B-B14F-4D97-AF65-F5344CB8AC3E}">
        <p14:creationId xmlns:p14="http://schemas.microsoft.com/office/powerpoint/2010/main" val="265550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11162"/>
          </a:xfrm>
        </p:spPr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Conversion Specifiers</a:t>
            </a:r>
            <a:endParaRPr lang="en-US" dirty="0"/>
          </a:p>
        </p:txBody>
      </p:sp>
      <p:sp>
        <p:nvSpPr>
          <p:cNvPr id="4" name="AutoShape 2" descr="Types of Sound Waves | theDAWstudio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Pulse Width Modulation (PWM) - Generation, Applications and Advantag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457200"/>
            <a:ext cx="8686800" cy="5640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Below are the general conversion specifiers and what they do.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585168"/>
              </p:ext>
            </p:extLst>
          </p:nvPr>
        </p:nvGraphicFramePr>
        <p:xfrm>
          <a:off x="612772" y="995680"/>
          <a:ext cx="7921628" cy="563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635"/>
                <a:gridCol w="61779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Specifier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it does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d, </a:t>
                      </a:r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i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nteger; signed decimal notation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unsigned octal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(no leading zero)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x, X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unsigned hexadecimal,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 leading 0x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unsigned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decimal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single character, after conversion to unsigned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char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 * - characters from string are printed until \0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(NULL) or </a:t>
                      </a:r>
                      <a:r>
                        <a:rPr lang="en-US" i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is reached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double – decimal notation of form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[-]</a:t>
                      </a:r>
                      <a:r>
                        <a:rPr lang="en-US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mmm.ddd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where number of decimals is specified by precision; precision of zero (0) suppresses the decimals altogether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e,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double - </a:t>
                      </a:r>
                      <a:r>
                        <a:rPr lang="en-US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notation; default precision of 6, 0 suppresses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g,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double – Use 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%f for &lt;10^4 or %e for &gt;10^4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void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* - print output as a pointer, platform dependent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characters generated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 far; goes into output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conversion, put a % percent sign in the output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20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11162"/>
          </a:xfrm>
        </p:spPr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Conversion Specifiers</a:t>
            </a:r>
            <a:endParaRPr lang="en-US" dirty="0"/>
          </a:p>
        </p:txBody>
      </p:sp>
      <p:sp>
        <p:nvSpPr>
          <p:cNvPr id="4" name="AutoShape 2" descr="Types of Sound Waves | theDAWstudio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Pulse Width Modulation (PWM) - Generation, Applications and Advantag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457200"/>
            <a:ext cx="8686800" cy="5640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Below are the flags and what they do.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300143"/>
              </p:ext>
            </p:extLst>
          </p:nvPr>
        </p:nvGraphicFramePr>
        <p:xfrm>
          <a:off x="612772" y="1219200"/>
          <a:ext cx="7921628" cy="331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635"/>
                <a:gridCol w="61779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Flag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it does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Left justification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Always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print number with a sign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spc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(space)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Prefix a space if first character is not a sign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(zero)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Zero fill left for numeric conversions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Alternate output form depending on conversion character</a:t>
                      </a:r>
                    </a:p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– first digit will be zero</a:t>
                      </a:r>
                    </a:p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 or X – 0x</a:t>
                      </a:r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or 0X (respectively) prefixed to non-zero results</a:t>
                      </a:r>
                    </a:p>
                    <a:p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e, E, f, g and G – Output will always have a decimal point</a:t>
                      </a:r>
                    </a:p>
                    <a:p>
                      <a:r>
                        <a:rPr lang="en-US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 and G – trailing zeroes will never be removed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918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411162"/>
          </a:xfrm>
        </p:spPr>
        <p:txBody>
          <a:bodyPr/>
          <a:lstStyle/>
          <a:p>
            <a:r>
              <a:rPr lang="en-US" sz="2000" dirty="0" smtClean="0"/>
              <a:t>Lesson Plan Overview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609600"/>
            <a:ext cx="4267200" cy="6096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750" b="1" dirty="0"/>
              <a:t>Lesson 1 – Intro and Setup </a:t>
            </a:r>
            <a:br>
              <a:rPr lang="en-US" sz="750" b="1" dirty="0"/>
            </a:br>
            <a:r>
              <a:rPr lang="en-US" sz="750" b="1" dirty="0"/>
              <a:t>[may require 2 classes]</a:t>
            </a:r>
            <a:endParaRPr lang="en-US" sz="750" dirty="0"/>
          </a:p>
          <a:p>
            <a:pPr lvl="0"/>
            <a:r>
              <a:rPr lang="en-US" sz="750" dirty="0"/>
              <a:t>Introduction to class format</a:t>
            </a:r>
          </a:p>
          <a:p>
            <a:pPr lvl="0"/>
            <a:r>
              <a:rPr lang="en-US" sz="750" dirty="0"/>
              <a:t>Overview of lesson plan</a:t>
            </a:r>
          </a:p>
          <a:p>
            <a:pPr lvl="0"/>
            <a:r>
              <a:rPr lang="en-US" sz="750" dirty="0"/>
              <a:t>Presentation format (monitor, camera, screen, whiteboard)</a:t>
            </a:r>
          </a:p>
          <a:p>
            <a:pPr lvl="0"/>
            <a:r>
              <a:rPr lang="en-US" sz="750" dirty="0" smtClean="0"/>
              <a:t>Review of microcontrollers and  types of boards</a:t>
            </a:r>
          </a:p>
          <a:p>
            <a:pPr lvl="0"/>
            <a:r>
              <a:rPr lang="en-US" sz="750" dirty="0"/>
              <a:t>SEICHE LED display architecture</a:t>
            </a:r>
          </a:p>
          <a:p>
            <a:pPr lvl="1"/>
            <a:r>
              <a:rPr lang="en-US" sz="750" dirty="0"/>
              <a:t>ESP8266 pinout</a:t>
            </a:r>
          </a:p>
          <a:p>
            <a:pPr lvl="1"/>
            <a:r>
              <a:rPr lang="en-US" sz="750" dirty="0"/>
              <a:t>High level </a:t>
            </a:r>
            <a:r>
              <a:rPr lang="en-US" sz="750" dirty="0" smtClean="0"/>
              <a:t>architecture</a:t>
            </a:r>
            <a:endParaRPr lang="en-US" sz="750" dirty="0"/>
          </a:p>
          <a:p>
            <a:pPr marL="0" indent="0">
              <a:buNone/>
            </a:pPr>
            <a:r>
              <a:rPr lang="en-US" sz="750" b="1" dirty="0"/>
              <a:t>Lesson 2 – Laptop operation review – Windows and Linux</a:t>
            </a:r>
            <a:endParaRPr lang="en-US" sz="750" dirty="0"/>
          </a:p>
          <a:p>
            <a:r>
              <a:rPr lang="en-US" sz="750" dirty="0"/>
              <a:t>Inventory of USB drives</a:t>
            </a:r>
          </a:p>
          <a:p>
            <a:pPr lvl="0"/>
            <a:r>
              <a:rPr lang="en-US" sz="750" dirty="0"/>
              <a:t>Installation of Arduino IDE software</a:t>
            </a:r>
          </a:p>
          <a:p>
            <a:pPr lvl="0"/>
            <a:r>
              <a:rPr lang="en-US" sz="750" dirty="0"/>
              <a:t>Installation of CH340/ESP8266 serial port drivers (Windows only)</a:t>
            </a:r>
          </a:p>
          <a:p>
            <a:pPr lvl="0"/>
            <a:r>
              <a:rPr lang="en-US" sz="750" dirty="0" smtClean="0"/>
              <a:t>Control </a:t>
            </a:r>
            <a:r>
              <a:rPr lang="en-US" sz="750" dirty="0"/>
              <a:t>panel/settings location</a:t>
            </a:r>
          </a:p>
          <a:p>
            <a:pPr lvl="0"/>
            <a:r>
              <a:rPr lang="en-US" sz="750" dirty="0"/>
              <a:t>Home directories and folder hierarchy</a:t>
            </a:r>
          </a:p>
          <a:p>
            <a:pPr lvl="0"/>
            <a:r>
              <a:rPr lang="en-US" sz="750" dirty="0"/>
              <a:t>Arduino file locations</a:t>
            </a:r>
          </a:p>
          <a:p>
            <a:pPr lvl="0"/>
            <a:r>
              <a:rPr lang="en-US" sz="750" dirty="0"/>
              <a:t>Search functions</a:t>
            </a:r>
          </a:p>
          <a:p>
            <a:pPr lvl="0"/>
            <a:r>
              <a:rPr lang="en-US" sz="750" dirty="0"/>
              <a:t>(Windows) Device Manager</a:t>
            </a:r>
          </a:p>
          <a:p>
            <a:pPr lvl="0"/>
            <a:r>
              <a:rPr lang="en-US" sz="750" dirty="0"/>
              <a:t>(Linux) </a:t>
            </a:r>
            <a:r>
              <a:rPr lang="en-US" sz="750" dirty="0" err="1"/>
              <a:t>Konsole</a:t>
            </a:r>
            <a:endParaRPr lang="en-US" sz="750" dirty="0"/>
          </a:p>
          <a:p>
            <a:pPr lvl="0"/>
            <a:r>
              <a:rPr lang="en-US" sz="750" dirty="0"/>
              <a:t>Copying flash drive contents [critical]</a:t>
            </a:r>
          </a:p>
          <a:p>
            <a:pPr lvl="0"/>
            <a:r>
              <a:rPr lang="en-US" sz="750" dirty="0"/>
              <a:t>Open questions and </a:t>
            </a:r>
            <a:r>
              <a:rPr lang="en-US" sz="750" dirty="0" smtClean="0"/>
              <a:t>issues</a:t>
            </a:r>
          </a:p>
          <a:p>
            <a:pPr lvl="0"/>
            <a:r>
              <a:rPr lang="en-US" sz="750" b="1" dirty="0" smtClean="0"/>
              <a:t>IDE </a:t>
            </a:r>
            <a:r>
              <a:rPr lang="en-US" sz="750" b="1" dirty="0"/>
              <a:t>essentials</a:t>
            </a:r>
            <a:endParaRPr lang="en-US" sz="750" dirty="0"/>
          </a:p>
          <a:p>
            <a:pPr lvl="0"/>
            <a:r>
              <a:rPr lang="en-US" sz="750" dirty="0"/>
              <a:t>Starting the Arduino IDE</a:t>
            </a:r>
          </a:p>
          <a:p>
            <a:pPr lvl="0"/>
            <a:r>
              <a:rPr lang="en-US" sz="750" dirty="0"/>
              <a:t>Basic Arduino sketch (program) structure</a:t>
            </a:r>
          </a:p>
          <a:p>
            <a:pPr lvl="0"/>
            <a:r>
              <a:rPr lang="en-US" sz="750" dirty="0"/>
              <a:t>Loading example sketches</a:t>
            </a:r>
          </a:p>
          <a:p>
            <a:pPr lvl="0"/>
            <a:r>
              <a:rPr lang="en-US" sz="750" dirty="0"/>
              <a:t>Loading and configuring new boards</a:t>
            </a:r>
          </a:p>
          <a:p>
            <a:pPr lvl="0"/>
            <a:r>
              <a:rPr lang="en-US" sz="750" dirty="0"/>
              <a:t>Connecting boards</a:t>
            </a:r>
          </a:p>
          <a:p>
            <a:pPr lvl="0"/>
            <a:r>
              <a:rPr lang="en-US" sz="750" dirty="0"/>
              <a:t>Identifying the microcontroller serial port</a:t>
            </a:r>
          </a:p>
          <a:p>
            <a:pPr lvl="1"/>
            <a:r>
              <a:rPr lang="en-US" sz="750" dirty="0"/>
              <a:t>Linux</a:t>
            </a:r>
          </a:p>
          <a:p>
            <a:pPr lvl="1"/>
            <a:r>
              <a:rPr lang="en-US" sz="750" dirty="0"/>
              <a:t>Windows</a:t>
            </a:r>
          </a:p>
          <a:p>
            <a:pPr marL="0" lvl="0" indent="0">
              <a:buNone/>
            </a:pPr>
            <a:r>
              <a:rPr lang="en-US" sz="750" dirty="0" smtClean="0"/>
              <a:t>Lesson 3 – Libraries, Sketch structure, Serial Monitor, Variables, Binary Number System Pt1</a:t>
            </a:r>
          </a:p>
          <a:p>
            <a:pPr lvl="0"/>
            <a:r>
              <a:rPr lang="en-US" sz="750" dirty="0" smtClean="0"/>
              <a:t>Libraries</a:t>
            </a:r>
          </a:p>
          <a:p>
            <a:r>
              <a:rPr lang="en-US" sz="750" dirty="0" smtClean="0"/>
              <a:t>Sketch structure (</a:t>
            </a:r>
            <a:r>
              <a:rPr lang="en-US" sz="750" dirty="0"/>
              <a:t>A note on brace </a:t>
            </a:r>
            <a:r>
              <a:rPr lang="en-US" sz="750" dirty="0" smtClean="0"/>
              <a:t>formatting)</a:t>
            </a:r>
            <a:endParaRPr lang="en-US" sz="750" dirty="0"/>
          </a:p>
          <a:p>
            <a:pPr lvl="0"/>
            <a:r>
              <a:rPr lang="en-US" sz="750" dirty="0" smtClean="0"/>
              <a:t>The </a:t>
            </a:r>
            <a:r>
              <a:rPr lang="en-US" sz="750" dirty="0"/>
              <a:t>serial port monitor</a:t>
            </a:r>
          </a:p>
          <a:p>
            <a:pPr lvl="0"/>
            <a:r>
              <a:rPr lang="en-US" sz="750" dirty="0"/>
              <a:t>Printing to the serial port monitor</a:t>
            </a:r>
          </a:p>
          <a:p>
            <a:pPr lvl="0"/>
            <a:r>
              <a:rPr lang="en-US" sz="750" dirty="0" smtClean="0"/>
              <a:t>Variables and the assignment operator</a:t>
            </a:r>
          </a:p>
          <a:p>
            <a:pPr lvl="0"/>
            <a:r>
              <a:rPr lang="en-US" sz="750" dirty="0" smtClean="0"/>
              <a:t>Binary number system Pt. 1.</a:t>
            </a:r>
            <a:endParaRPr lang="en-US" sz="750" dirty="0"/>
          </a:p>
          <a:p>
            <a:pPr marL="0" indent="0">
              <a:buNone/>
            </a:pPr>
            <a:r>
              <a:rPr lang="en-US" sz="750" b="1" dirty="0" smtClean="0"/>
              <a:t>Lesson 4 </a:t>
            </a:r>
            <a:r>
              <a:rPr lang="en-US" sz="750" b="1" dirty="0"/>
              <a:t>– </a:t>
            </a:r>
            <a:r>
              <a:rPr lang="en-US" sz="750" b="1" dirty="0" smtClean="0"/>
              <a:t>Expressions, Conditionals, Blocks and Functions</a:t>
            </a:r>
            <a:endParaRPr lang="en-US" sz="750" dirty="0"/>
          </a:p>
          <a:p>
            <a:pPr lvl="0"/>
            <a:r>
              <a:rPr lang="en-US" sz="750" dirty="0" smtClean="0"/>
              <a:t>Arithmetic Expressions and Operators</a:t>
            </a:r>
          </a:p>
          <a:p>
            <a:pPr lvl="0"/>
            <a:r>
              <a:rPr lang="en-US" sz="750" dirty="0" smtClean="0"/>
              <a:t>Incrementing and Decrementing Variables</a:t>
            </a:r>
          </a:p>
          <a:p>
            <a:pPr lvl="0"/>
            <a:r>
              <a:rPr lang="en-US" sz="750" dirty="0" smtClean="0"/>
              <a:t>Truth Values in C++</a:t>
            </a:r>
          </a:p>
          <a:p>
            <a:pPr lvl="0"/>
            <a:r>
              <a:rPr lang="en-US" sz="750" dirty="0" smtClean="0"/>
              <a:t>The If-Then Statement</a:t>
            </a:r>
          </a:p>
          <a:p>
            <a:pPr lvl="0"/>
            <a:r>
              <a:rPr lang="en-US" sz="750" dirty="0" smtClean="0"/>
              <a:t>Code Blocks</a:t>
            </a:r>
          </a:p>
          <a:p>
            <a:pPr lvl="0"/>
            <a:r>
              <a:rPr lang="en-US" sz="750" dirty="0" smtClean="0"/>
              <a:t>Functions</a:t>
            </a:r>
            <a:endParaRPr lang="en-US" sz="750" dirty="0"/>
          </a:p>
          <a:p>
            <a:pPr marL="0" indent="0">
              <a:buNone/>
            </a:pPr>
            <a:endParaRPr lang="en-US" sz="750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57200"/>
            <a:ext cx="4038600" cy="5867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700" b="1" dirty="0"/>
              <a:t>Lesson 5</a:t>
            </a:r>
            <a:r>
              <a:rPr lang="en-US" sz="700" b="1" dirty="0" smtClean="0"/>
              <a:t> </a:t>
            </a:r>
            <a:r>
              <a:rPr lang="en-US" sz="700" b="1" dirty="0"/>
              <a:t>– </a:t>
            </a:r>
            <a:r>
              <a:rPr lang="en-US" sz="700" b="1" dirty="0" smtClean="0"/>
              <a:t>Binary Images, Arrays, Characters, Strings, Loops</a:t>
            </a:r>
            <a:endParaRPr lang="en-US" sz="700" b="1" dirty="0"/>
          </a:p>
          <a:p>
            <a:r>
              <a:rPr lang="en-US" sz="700" dirty="0" smtClean="0"/>
              <a:t>Loading Binary Images</a:t>
            </a:r>
          </a:p>
          <a:p>
            <a:r>
              <a:rPr lang="en-US" sz="700" dirty="0" smtClean="0"/>
              <a:t>Arrays</a:t>
            </a:r>
          </a:p>
          <a:p>
            <a:r>
              <a:rPr lang="en-US" sz="700" dirty="0" smtClean="0"/>
              <a:t>Characters and Character Codes</a:t>
            </a:r>
          </a:p>
          <a:p>
            <a:r>
              <a:rPr lang="en-US" sz="700" dirty="0" smtClean="0"/>
              <a:t>Strings</a:t>
            </a:r>
          </a:p>
          <a:p>
            <a:r>
              <a:rPr lang="en-US" sz="700" dirty="0" smtClean="0"/>
              <a:t>Conditional Loops Part 1</a:t>
            </a:r>
            <a:endParaRPr lang="en-US" sz="700" dirty="0"/>
          </a:p>
          <a:p>
            <a:pPr marL="0" indent="0">
              <a:buNone/>
            </a:pPr>
            <a:r>
              <a:rPr lang="en-US" sz="700" b="1" dirty="0"/>
              <a:t>Lesson </a:t>
            </a:r>
            <a:r>
              <a:rPr lang="en-US" sz="700" b="1" dirty="0" smtClean="0"/>
              <a:t>6 </a:t>
            </a:r>
            <a:r>
              <a:rPr lang="en-US" sz="700" b="1" dirty="0"/>
              <a:t>– </a:t>
            </a:r>
            <a:r>
              <a:rPr lang="en-US" sz="700" b="1" dirty="0" smtClean="0"/>
              <a:t>Loops (cont.), LED Matrix Displays, Nested Loops Advanced Functions, Binary Numbers Part 1</a:t>
            </a:r>
            <a:endParaRPr lang="en-US" sz="700" b="1" dirty="0"/>
          </a:p>
          <a:p>
            <a:r>
              <a:rPr lang="en-US" sz="700" dirty="0" smtClean="0"/>
              <a:t>For-Next Loops</a:t>
            </a:r>
          </a:p>
          <a:p>
            <a:r>
              <a:rPr lang="en-US" sz="700" dirty="0" smtClean="0"/>
              <a:t>SPI Peripherals</a:t>
            </a:r>
          </a:p>
          <a:p>
            <a:r>
              <a:rPr lang="en-US" sz="700" dirty="0" smtClean="0"/>
              <a:t>Using a MAX7219 LED Matrix Display</a:t>
            </a:r>
          </a:p>
          <a:p>
            <a:r>
              <a:rPr lang="en-US" sz="700" dirty="0" smtClean="0"/>
              <a:t>Lighting and clearing individual pixels</a:t>
            </a:r>
          </a:p>
          <a:p>
            <a:r>
              <a:rPr lang="en-US" sz="700" dirty="0" smtClean="0"/>
              <a:t>Advanced Functions</a:t>
            </a:r>
          </a:p>
          <a:p>
            <a:r>
              <a:rPr lang="en-US" sz="700" dirty="0" smtClean="0"/>
              <a:t>Nested Loops</a:t>
            </a:r>
          </a:p>
          <a:p>
            <a:pPr marL="0" indent="0">
              <a:buNone/>
            </a:pPr>
            <a:r>
              <a:rPr lang="en-US" sz="700" b="1" dirty="0" smtClean="0"/>
              <a:t>Lesson 7 – The Binary Number System (may take 2 lessons)</a:t>
            </a:r>
            <a:endParaRPr lang="en-US" sz="700" dirty="0"/>
          </a:p>
          <a:p>
            <a:pPr lvl="0"/>
            <a:r>
              <a:rPr lang="en-US" sz="700" dirty="0"/>
              <a:t>Numerals vs numbers</a:t>
            </a:r>
          </a:p>
          <a:p>
            <a:pPr lvl="0"/>
            <a:r>
              <a:rPr lang="en-US" sz="700" dirty="0"/>
              <a:t>Review: the base 10 system and digit place values</a:t>
            </a:r>
          </a:p>
          <a:p>
            <a:pPr lvl="0"/>
            <a:r>
              <a:rPr lang="en-US" sz="700" dirty="0"/>
              <a:t>New: the base 2 system and digit place values</a:t>
            </a:r>
          </a:p>
          <a:p>
            <a:pPr lvl="0"/>
            <a:r>
              <a:rPr lang="en-US" sz="700" dirty="0"/>
              <a:t>Bits and bytes and </a:t>
            </a:r>
            <a:r>
              <a:rPr lang="en-US" sz="700" dirty="0" err="1"/>
              <a:t>nybbles</a:t>
            </a:r>
            <a:endParaRPr lang="en-US" sz="700" dirty="0"/>
          </a:p>
          <a:p>
            <a:pPr lvl="0"/>
            <a:r>
              <a:rPr lang="en-US" sz="700" dirty="0"/>
              <a:t>Binary addition and subtraction</a:t>
            </a:r>
          </a:p>
          <a:p>
            <a:pPr marL="0" indent="0">
              <a:buNone/>
            </a:pPr>
            <a:r>
              <a:rPr lang="en-US" sz="700" b="1" dirty="0" smtClean="0"/>
              <a:t>Lesson </a:t>
            </a:r>
            <a:r>
              <a:rPr lang="en-US" sz="700" b="1" dirty="0"/>
              <a:t>8</a:t>
            </a:r>
            <a:r>
              <a:rPr lang="en-US" sz="700" b="1" dirty="0" smtClean="0"/>
              <a:t> </a:t>
            </a:r>
            <a:r>
              <a:rPr lang="en-US" sz="700" b="1" dirty="0"/>
              <a:t>– </a:t>
            </a:r>
            <a:r>
              <a:rPr lang="en-US" sz="700" b="1" dirty="0" smtClean="0"/>
              <a:t>Producing Sound</a:t>
            </a:r>
            <a:endParaRPr lang="en-US" sz="700" dirty="0"/>
          </a:p>
          <a:p>
            <a:pPr lvl="0"/>
            <a:r>
              <a:rPr lang="en-US" sz="700" dirty="0"/>
              <a:t>Formatting printed </a:t>
            </a:r>
            <a:r>
              <a:rPr lang="en-US" sz="700" dirty="0" smtClean="0"/>
              <a:t>output in Serial Monitor</a:t>
            </a:r>
            <a:endParaRPr lang="en-US" sz="700" dirty="0"/>
          </a:p>
          <a:p>
            <a:pPr lvl="0"/>
            <a:r>
              <a:rPr lang="en-US" sz="700" dirty="0"/>
              <a:t>Shifting and </a:t>
            </a:r>
            <a:r>
              <a:rPr lang="en-US" sz="700" dirty="0" smtClean="0"/>
              <a:t>exponents</a:t>
            </a:r>
          </a:p>
          <a:p>
            <a:pPr lvl="0"/>
            <a:r>
              <a:rPr lang="en-US" sz="700" dirty="0" smtClean="0"/>
              <a:t>Bitwise operations and masking</a:t>
            </a:r>
          </a:p>
          <a:p>
            <a:pPr lvl="0"/>
            <a:r>
              <a:rPr lang="en-US" sz="700" dirty="0" smtClean="0"/>
              <a:t>Displaying text on the LED matrix display</a:t>
            </a:r>
            <a:endParaRPr lang="en-US" sz="700" dirty="0"/>
          </a:p>
          <a:p>
            <a:pPr lvl="0"/>
            <a:r>
              <a:rPr lang="en-US" sz="700" dirty="0" smtClean="0"/>
              <a:t>Review of sound wave theory</a:t>
            </a:r>
            <a:endParaRPr lang="en-US" sz="700" dirty="0"/>
          </a:p>
          <a:p>
            <a:pPr lvl="0"/>
            <a:r>
              <a:rPr lang="en-US" sz="700" dirty="0" smtClean="0"/>
              <a:t>Analog vs Pulse Width Modulation</a:t>
            </a:r>
            <a:endParaRPr lang="en-US" sz="700" dirty="0"/>
          </a:p>
          <a:p>
            <a:pPr lvl="0"/>
            <a:r>
              <a:rPr lang="en-US" sz="700" dirty="0" smtClean="0"/>
              <a:t>Producing sound tones with an Arduino microcontroller</a:t>
            </a:r>
            <a:endParaRPr lang="en-US" sz="700" b="1" dirty="0" smtClean="0"/>
          </a:p>
          <a:p>
            <a:pPr marL="0" indent="0">
              <a:buNone/>
            </a:pPr>
            <a:r>
              <a:rPr lang="en-US" sz="700" b="1" dirty="0"/>
              <a:t>Lesson </a:t>
            </a:r>
            <a:r>
              <a:rPr lang="en-US" sz="700" b="1" dirty="0" smtClean="0"/>
              <a:t>9 </a:t>
            </a:r>
            <a:r>
              <a:rPr lang="en-US" sz="700" b="1" dirty="0"/>
              <a:t>– </a:t>
            </a:r>
            <a:r>
              <a:rPr lang="en-US" sz="700" b="1" dirty="0" smtClean="0"/>
              <a:t>Reading Analog and Digital pins</a:t>
            </a:r>
            <a:endParaRPr lang="en-US" sz="700" dirty="0"/>
          </a:p>
          <a:p>
            <a:pPr lvl="0"/>
            <a:r>
              <a:rPr lang="en-US" sz="700" dirty="0" smtClean="0"/>
              <a:t>Millis</a:t>
            </a:r>
          </a:p>
          <a:p>
            <a:pPr lvl="0"/>
            <a:r>
              <a:rPr lang="en-US" sz="700" dirty="0" smtClean="0"/>
              <a:t>Reading buttons</a:t>
            </a:r>
            <a:endParaRPr lang="en-US" sz="700" dirty="0"/>
          </a:p>
          <a:p>
            <a:pPr lvl="0"/>
            <a:r>
              <a:rPr lang="en-US" sz="700" dirty="0" err="1"/>
              <a:t>D</a:t>
            </a:r>
            <a:r>
              <a:rPr lang="en-US" sz="700" dirty="0" err="1" smtClean="0"/>
              <a:t>ebouncing</a:t>
            </a:r>
            <a:r>
              <a:rPr lang="en-US" sz="700" dirty="0" smtClean="0"/>
              <a:t> buttons</a:t>
            </a:r>
            <a:endParaRPr lang="en-US" sz="700" dirty="0"/>
          </a:p>
          <a:p>
            <a:pPr lvl="0"/>
            <a:r>
              <a:rPr lang="en-US" sz="700" dirty="0" smtClean="0"/>
              <a:t>Reading analog values from a potentiometer</a:t>
            </a:r>
            <a:endParaRPr lang="en-US" sz="700" b="1" dirty="0" smtClean="0"/>
          </a:p>
          <a:p>
            <a:pPr marL="0" indent="0">
              <a:buNone/>
            </a:pPr>
            <a:r>
              <a:rPr lang="en-US" sz="700" b="1" dirty="0" smtClean="0"/>
              <a:t>Lesson 10 </a:t>
            </a:r>
            <a:r>
              <a:rPr lang="en-US" sz="700" b="1" dirty="0"/>
              <a:t>– </a:t>
            </a:r>
            <a:r>
              <a:rPr lang="en-US" sz="700" b="1" dirty="0" smtClean="0"/>
              <a:t>The I2C Bus and Peripherals</a:t>
            </a:r>
            <a:endParaRPr lang="en-US" sz="700" dirty="0"/>
          </a:p>
          <a:p>
            <a:pPr lvl="0"/>
            <a:r>
              <a:rPr lang="en-US" sz="700" dirty="0" smtClean="0"/>
              <a:t>I2C Bus Operation</a:t>
            </a:r>
          </a:p>
          <a:p>
            <a:pPr lvl="0"/>
            <a:r>
              <a:rPr lang="en-US" sz="700" dirty="0" smtClean="0"/>
              <a:t>Initializing </a:t>
            </a:r>
            <a:r>
              <a:rPr lang="en-US" sz="700" dirty="0"/>
              <a:t>the </a:t>
            </a:r>
            <a:r>
              <a:rPr lang="en-US" sz="700" dirty="0" smtClean="0"/>
              <a:t>I2C bus</a:t>
            </a:r>
            <a:endParaRPr lang="en-US" sz="700" dirty="0"/>
          </a:p>
          <a:p>
            <a:pPr lvl="0"/>
            <a:r>
              <a:rPr lang="en-US" sz="700" dirty="0" smtClean="0"/>
              <a:t>Accessing an I2C temperature sensor</a:t>
            </a:r>
          </a:p>
          <a:p>
            <a:pPr lvl="0"/>
            <a:r>
              <a:rPr lang="en-US" sz="700" dirty="0" smtClean="0"/>
              <a:t>Real Time Clocks</a:t>
            </a:r>
          </a:p>
          <a:p>
            <a:pPr lvl="0"/>
            <a:r>
              <a:rPr lang="en-US" sz="700" dirty="0" smtClean="0"/>
              <a:t>Accessing a DS3231 RTC</a:t>
            </a:r>
            <a:endParaRPr lang="en-US" sz="700" dirty="0"/>
          </a:p>
          <a:p>
            <a:pPr marL="0" indent="0">
              <a:buNone/>
            </a:pPr>
            <a:r>
              <a:rPr lang="en-US" sz="700" b="1" dirty="0" smtClean="0"/>
              <a:t>Lesson 11 </a:t>
            </a:r>
            <a:r>
              <a:rPr lang="en-US" sz="700" b="1" dirty="0"/>
              <a:t>–  </a:t>
            </a:r>
            <a:r>
              <a:rPr lang="en-US" sz="700" b="1" dirty="0" smtClean="0"/>
              <a:t>NTP and </a:t>
            </a:r>
            <a:r>
              <a:rPr lang="en-US" sz="700" b="1" dirty="0"/>
              <a:t>Text Management</a:t>
            </a:r>
            <a:endParaRPr lang="en-US" sz="700" dirty="0"/>
          </a:p>
          <a:p>
            <a:r>
              <a:rPr lang="en-US" sz="700" dirty="0" smtClean="0"/>
              <a:t>Numeric to ASCII Conversions</a:t>
            </a:r>
          </a:p>
          <a:p>
            <a:r>
              <a:rPr lang="en-US" sz="700" dirty="0" smtClean="0"/>
              <a:t>Time </a:t>
            </a:r>
            <a:r>
              <a:rPr lang="en-US" sz="700" dirty="0"/>
              <a:t>representations and </a:t>
            </a:r>
            <a:r>
              <a:rPr lang="en-US" sz="700" dirty="0" smtClean="0"/>
              <a:t>conversions</a:t>
            </a:r>
          </a:p>
          <a:p>
            <a:pPr lvl="0"/>
            <a:r>
              <a:rPr lang="en-US" sz="700" dirty="0" smtClean="0"/>
              <a:t>Network Time Protocol</a:t>
            </a:r>
          </a:p>
          <a:p>
            <a:pPr lvl="0"/>
            <a:r>
              <a:rPr lang="en-US" sz="700" dirty="0" smtClean="0"/>
              <a:t>Displaying the time on an LED matrix display</a:t>
            </a:r>
          </a:p>
          <a:p>
            <a:pPr marL="0" indent="0">
              <a:buNone/>
            </a:pPr>
            <a:r>
              <a:rPr lang="en-US" sz="700" b="1" dirty="0"/>
              <a:t>Lesson </a:t>
            </a:r>
            <a:r>
              <a:rPr lang="en-US" sz="700" b="1" dirty="0" smtClean="0"/>
              <a:t>12 – Text Management</a:t>
            </a:r>
            <a:endParaRPr lang="en-US" sz="700" dirty="0" smtClean="0"/>
          </a:p>
          <a:p>
            <a:pPr lvl="0"/>
            <a:r>
              <a:rPr lang="en-US" sz="700" dirty="0" err="1"/>
              <a:t>s</a:t>
            </a:r>
            <a:r>
              <a:rPr lang="en-US" sz="700" dirty="0" err="1" smtClean="0"/>
              <a:t>printf</a:t>
            </a:r>
            <a:r>
              <a:rPr lang="en-US" sz="700" dirty="0" smtClean="0"/>
              <a:t> revisited</a:t>
            </a:r>
          </a:p>
          <a:p>
            <a:r>
              <a:rPr lang="en-US" sz="700" dirty="0"/>
              <a:t>Text </a:t>
            </a:r>
            <a:r>
              <a:rPr lang="en-US" sz="700" dirty="0" smtClean="0"/>
              <a:t>Effects</a:t>
            </a:r>
            <a:endParaRPr lang="en-US" sz="700" dirty="0" smtClean="0"/>
          </a:p>
          <a:p>
            <a:pPr lvl="0"/>
            <a:r>
              <a:rPr lang="en-US" sz="700" dirty="0" smtClean="0"/>
              <a:t>Changing </a:t>
            </a:r>
            <a:r>
              <a:rPr lang="en-US" sz="700" dirty="0"/>
              <a:t>the default font</a:t>
            </a:r>
          </a:p>
          <a:p>
            <a:pPr lvl="0"/>
            <a:r>
              <a:rPr lang="en-US" sz="700" dirty="0" smtClean="0"/>
              <a:t>Using </a:t>
            </a:r>
            <a:r>
              <a:rPr lang="en-US" sz="700" dirty="0"/>
              <a:t>multiple display zones</a:t>
            </a:r>
          </a:p>
          <a:p>
            <a:pPr marL="0" lvl="0" indent="0">
              <a:buNone/>
            </a:pP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835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Lesson </a:t>
            </a:r>
            <a:r>
              <a:rPr lang="en-US" sz="2400" dirty="0" smtClean="0"/>
              <a:t>12 </a:t>
            </a:r>
            <a:r>
              <a:rPr lang="en-US" sz="2400" dirty="0" smtClean="0"/>
              <a:t>– </a:t>
            </a:r>
            <a:r>
              <a:rPr lang="en-US" sz="2400" dirty="0" err="1" smtClean="0"/>
              <a:t>sprintf</a:t>
            </a:r>
            <a:r>
              <a:rPr lang="en-US" sz="2400" dirty="0" smtClean="0"/>
              <a:t> redux, Text Effects, Changing Fonts, Multiple Display Zones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>
            <a:noAutofit/>
          </a:bodyPr>
          <a:lstStyle/>
          <a:p>
            <a:pPr lvl="0"/>
            <a:r>
              <a:rPr lang="en-US" sz="2800" dirty="0" smtClean="0"/>
              <a:t>Class Exercise - </a:t>
            </a:r>
            <a:r>
              <a:rPr lang="en-US" sz="2800" dirty="0" err="1" smtClean="0"/>
              <a:t>s</a:t>
            </a:r>
            <a:r>
              <a:rPr lang="en-US" sz="2800" dirty="0" err="1" smtClean="0"/>
              <a:t>printf</a:t>
            </a:r>
            <a:r>
              <a:rPr lang="en-US" sz="2800" dirty="0" smtClean="0"/>
              <a:t>() redux</a:t>
            </a:r>
            <a:endParaRPr lang="en-US" sz="2800" dirty="0" smtClean="0"/>
          </a:p>
          <a:p>
            <a:pPr lvl="0"/>
            <a:r>
              <a:rPr lang="en-US" sz="2800" dirty="0" smtClean="0"/>
              <a:t>Class Exercise - Text Effects</a:t>
            </a:r>
            <a:endParaRPr lang="en-US" sz="2800" dirty="0" smtClean="0"/>
          </a:p>
          <a:p>
            <a:pPr lvl="0"/>
            <a:r>
              <a:rPr lang="en-US" sz="2800" dirty="0" smtClean="0"/>
              <a:t>Introduction to fonts – bitmap fonts</a:t>
            </a:r>
            <a:endParaRPr lang="en-US" sz="2800" dirty="0" smtClean="0"/>
          </a:p>
          <a:p>
            <a:pPr lvl="0"/>
            <a:r>
              <a:rPr lang="en-US" sz="2800" dirty="0" smtClean="0"/>
              <a:t>Including supplemental code with #include</a:t>
            </a:r>
            <a:endParaRPr lang="en-US" sz="2800" dirty="0"/>
          </a:p>
          <a:p>
            <a:r>
              <a:rPr lang="en-US" sz="2800" dirty="0" smtClean="0"/>
              <a:t>Classroom Exercise – Using </a:t>
            </a:r>
            <a:r>
              <a:rPr lang="en-US" sz="2800" dirty="0" smtClean="0"/>
              <a:t>Different Fonts</a:t>
            </a:r>
          </a:p>
          <a:p>
            <a:r>
              <a:rPr lang="en-US" sz="2800" dirty="0" err="1" smtClean="0"/>
              <a:t>MD_Parola</a:t>
            </a:r>
            <a:r>
              <a:rPr lang="en-US" sz="2800" dirty="0" smtClean="0"/>
              <a:t> Display Zones</a:t>
            </a:r>
            <a:endParaRPr lang="en-US" sz="2800" dirty="0" smtClean="0"/>
          </a:p>
          <a:p>
            <a:r>
              <a:rPr lang="en-US" sz="2800" dirty="0" smtClean="0"/>
              <a:t>Classroom Exercise – </a:t>
            </a:r>
            <a:r>
              <a:rPr lang="en-US" sz="2800" dirty="0" smtClean="0"/>
              <a:t>Using multiple display zones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68034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11162"/>
          </a:xfrm>
        </p:spPr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</a:t>
            </a:r>
            <a:r>
              <a:rPr lang="en-US" dirty="0" smtClean="0"/>
              <a:t>Redux</a:t>
            </a:r>
            <a:endParaRPr lang="en-US" dirty="0"/>
          </a:p>
        </p:txBody>
      </p:sp>
      <p:sp>
        <p:nvSpPr>
          <p:cNvPr id="4" name="AutoShape 2" descr="Types of Sound Waves | theDAWstudio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Pulse Width Modulation (PWM) - Generation, Applications and Advantag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457200"/>
            <a:ext cx="8686800" cy="5640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Below is an example of how </a:t>
            </a:r>
            <a:r>
              <a:rPr lang="en-US" sz="2000" b="1" dirty="0" err="1" smtClean="0"/>
              <a:t>sprintf</a:t>
            </a:r>
            <a:r>
              <a:rPr lang="en-US" sz="2000" b="1" dirty="0" smtClean="0"/>
              <a:t>() can be used in actual code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27766" y="914400"/>
            <a:ext cx="8511433" cy="167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setup() 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Serial.begin</a:t>
            </a:r>
            <a:r>
              <a:rPr lang="en-US" sz="1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(9600);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sprintf</a:t>
            </a:r>
            <a:r>
              <a:rPr lang="en-US" sz="1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(buffer,”%</a:t>
            </a:r>
            <a:r>
              <a:rPr lang="en-US" sz="14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@@ %c @@ %d @@ %f @@ %e @@ %u @@ %</a:t>
            </a:r>
            <a:r>
              <a:rPr lang="en-US" sz="1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s”, </a:t>
            </a:r>
            <a:r>
              <a:rPr lang="en-US" sz="14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c, d, f, u, </a:t>
            </a:r>
            <a:r>
              <a:rPr lang="en-US" sz="14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sometext</a:t>
            </a:r>
            <a:r>
              <a:rPr lang="en-US" sz="1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Serial.println</a:t>
            </a:r>
            <a:r>
              <a:rPr lang="en-US" sz="1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(buffer);</a:t>
            </a:r>
            <a:endParaRPr lang="en-US" sz="14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2583610"/>
            <a:ext cx="8229600" cy="4121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400" dirty="0" smtClean="0"/>
              <a:t>CLASSROOM EXCERCISE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Load Sketch 12A into your displays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Now, modify the </a:t>
            </a:r>
            <a:r>
              <a:rPr lang="en-US" sz="2400" dirty="0" err="1" smtClean="0"/>
              <a:t>sprintf</a:t>
            </a:r>
            <a:r>
              <a:rPr lang="en-US" sz="2400" dirty="0" smtClean="0"/>
              <a:t> statement in the sketch to do the following: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Display a byte along with a string (text of your choice)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Display an integer with at least three leading zeros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Display a float with two decimals of precision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Display a float in exponential notation</a:t>
            </a:r>
          </a:p>
          <a:p>
            <a:pPr lvl="1">
              <a:spcBef>
                <a:spcPts val="1200"/>
              </a:spcBef>
            </a:pPr>
            <a:r>
              <a:rPr lang="en-US" sz="2000" dirty="0" smtClean="0"/>
              <a:t>Display all of the above together (you may need to change the character buffer size to handle all of the output)</a:t>
            </a:r>
          </a:p>
          <a:p>
            <a:pPr marL="57150" indent="0">
              <a:spcBef>
                <a:spcPts val="1200"/>
              </a:spcBef>
              <a:buNone/>
            </a:pPr>
            <a:r>
              <a:rPr lang="en-US" sz="2100" dirty="0" smtClean="0"/>
              <a:t>Note: </a:t>
            </a:r>
            <a:r>
              <a:rPr lang="en-US" sz="2100" dirty="0" err="1" smtClean="0"/>
              <a:t>sprintf</a:t>
            </a:r>
            <a:r>
              <a:rPr lang="en-US" sz="2100" dirty="0" smtClean="0"/>
              <a:t> format reference can be found at the end of the presentation</a:t>
            </a:r>
            <a:endParaRPr lang="en-US" sz="2100" dirty="0" smtClean="0"/>
          </a:p>
        </p:txBody>
      </p:sp>
    </p:spTree>
    <p:extLst>
      <p:ext uri="{BB962C8B-B14F-4D97-AF65-F5344CB8AC3E}">
        <p14:creationId xmlns:p14="http://schemas.microsoft.com/office/powerpoint/2010/main" val="375313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z="3200" dirty="0" smtClean="0"/>
              <a:t>Class Exercise – Text Effects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350520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1200"/>
              </a:spcBef>
            </a:pPr>
            <a:r>
              <a:rPr lang="en-US" sz="2400" dirty="0" smtClean="0"/>
              <a:t>The </a:t>
            </a:r>
            <a:r>
              <a:rPr lang="en-US" sz="2400" dirty="0" err="1" smtClean="0"/>
              <a:t>MD_Parola</a:t>
            </a:r>
            <a:r>
              <a:rPr lang="en-US" sz="2400" dirty="0" smtClean="0"/>
              <a:t> library offers a number of text effects that can be used to put text on the display and then remove it</a:t>
            </a:r>
            <a:endParaRPr lang="en-US" sz="2400" i="1" dirty="0" smtClean="0"/>
          </a:p>
          <a:p>
            <a:pPr>
              <a:spcBef>
                <a:spcPts val="1200"/>
              </a:spcBef>
            </a:pPr>
            <a:r>
              <a:rPr lang="en-US" sz="2400" dirty="0" smtClean="0"/>
              <a:t>The effect used when displaying text is called the entry effect</a:t>
            </a:r>
            <a:endParaRPr lang="en-US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/>
              <a:t>The effect used when </a:t>
            </a:r>
            <a:r>
              <a:rPr lang="en-US" sz="2400" dirty="0" smtClean="0"/>
              <a:t>removing text </a:t>
            </a:r>
            <a:r>
              <a:rPr lang="en-US" sz="2400" dirty="0"/>
              <a:t>is called the </a:t>
            </a:r>
            <a:r>
              <a:rPr lang="en-US" sz="2400" dirty="0" smtClean="0"/>
              <a:t>exit effect</a:t>
            </a:r>
            <a:endParaRPr lang="en-US" sz="24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 smtClean="0"/>
              <a:t>You can see these in your code, they are </a:t>
            </a:r>
            <a:r>
              <a:rPr lang="en-US" sz="22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PA_LEFT, PA_LEFT </a:t>
            </a:r>
            <a:endParaRPr lang="en-US" sz="2400" b="1" dirty="0" smtClean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 smtClean="0"/>
              <a:t>Below is a list of just some of the </a:t>
            </a:r>
            <a:r>
              <a:rPr lang="en-US" sz="2400" dirty="0" err="1" smtClean="0"/>
              <a:t>Parola</a:t>
            </a:r>
            <a:r>
              <a:rPr lang="en-US" sz="2400" dirty="0" smtClean="0"/>
              <a:t> entry and exit effects; they can be used symmetrically or in any combination</a:t>
            </a:r>
            <a:endParaRPr lang="en-US" sz="2400" dirty="0" smtClean="0"/>
          </a:p>
          <a:p>
            <a:pPr>
              <a:spcBef>
                <a:spcPts val="1200"/>
              </a:spcBef>
            </a:pPr>
            <a:r>
              <a:rPr lang="en-US" sz="2400" dirty="0" smtClean="0"/>
              <a:t>Try them out!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The full list can </a:t>
            </a:r>
            <a:r>
              <a:rPr lang="en-US" sz="2400" dirty="0"/>
              <a:t>be found here:</a:t>
            </a:r>
            <a:br>
              <a:rPr lang="en-US" sz="2400" dirty="0"/>
            </a:br>
            <a:r>
              <a:rPr lang="en-US" sz="2400" dirty="0">
                <a:solidFill>
                  <a:srgbClr val="00FFFF"/>
                </a:solidFill>
              </a:rPr>
              <a:t>https://majicdesigns.github.io/MD_Parola/_m_d___parola_8h.html#acf3b849a996dbbe48ca173d2b0b82eda</a:t>
            </a:r>
            <a:endParaRPr lang="en-US" sz="2400" dirty="0" smtClean="0">
              <a:solidFill>
                <a:srgbClr val="00FFFF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endParaRPr lang="en-US" sz="24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577929"/>
              </p:ext>
            </p:extLst>
          </p:nvPr>
        </p:nvGraphicFramePr>
        <p:xfrm>
          <a:off x="914400" y="4343400"/>
          <a:ext cx="7696199" cy="213741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12309"/>
                <a:gridCol w="2224131"/>
                <a:gridCol w="2118220"/>
                <a:gridCol w="1341539"/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PA_NO_EFFECT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PA_FADE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PA_OPENING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PA_GROW_UP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70510"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PA_PRINT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PA_DISSOLVE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PA_OPENING_CURSOR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PA_GROW_DOWN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70510"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PA_SCROLL_UP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PA_BLINDS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PA_CLOSING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70510"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PA_SCROLL_DOWN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PA_RANDOM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PA_CLOSING_CURSOR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70510"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PA_SCROLL_LEFT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PA_WIPE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PA_SCROLL_UP_LEFT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70510"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PA_SCROLL_RIGHT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PA_WIPE_CURSOR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PA_SCROLL_UP_RIGHT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70510"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PA_SLICE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PA_SCAN_HORIZ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PA_SCROLL_DOWN_LEFT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70510"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PA_MESH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PA_SCAN_VERT</a:t>
                      </a: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PA_SCROLL_UP_RIGHT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43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/>
          <a:lstStyle/>
          <a:p>
            <a:r>
              <a:rPr lang="en-US" sz="3200" dirty="0" smtClean="0"/>
              <a:t>Introduction to Fonts - Bitmap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990600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1200"/>
              </a:spcBef>
            </a:pPr>
            <a:r>
              <a:rPr lang="en-US" sz="2000" dirty="0" smtClean="0"/>
              <a:t>Bitmap fonts specify which pixels in the character are on or off</a:t>
            </a:r>
            <a:endParaRPr lang="en-US" sz="2000" i="1" dirty="0" smtClean="0"/>
          </a:p>
          <a:p>
            <a:pPr>
              <a:spcBef>
                <a:spcPts val="1200"/>
              </a:spcBef>
            </a:pPr>
            <a:r>
              <a:rPr lang="en-US" sz="2000" dirty="0" smtClean="0"/>
              <a:t>As a result, bitmap fonts are fixed in size, and not </a:t>
            </a:r>
            <a:r>
              <a:rPr lang="en-US" sz="2000" dirty="0" err="1" smtClean="0"/>
              <a:t>rescalable</a:t>
            </a:r>
            <a:endParaRPr lang="en-US" sz="28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000" dirty="0" smtClean="0"/>
              <a:t>While outline fonts are normally sized by </a:t>
            </a:r>
            <a:r>
              <a:rPr lang="en-US" sz="2000" i="1" dirty="0" smtClean="0"/>
              <a:t>points</a:t>
            </a:r>
            <a:r>
              <a:rPr lang="en-US" sz="2000" dirty="0" smtClean="0"/>
              <a:t>, bitmaps are often sized by </a:t>
            </a:r>
            <a:r>
              <a:rPr lang="en-US" sz="2000" i="1" dirty="0" smtClean="0"/>
              <a:t>pixels</a:t>
            </a:r>
            <a:endParaRPr lang="en-US" sz="20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209550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724400"/>
            <a:ext cx="2906698" cy="1550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849" y="1988459"/>
            <a:ext cx="5676900" cy="3629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3311" y="4267200"/>
            <a:ext cx="2971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23x22 bitmap character</a:t>
            </a:r>
            <a:endParaRPr lang="en-US" b="1" dirty="0">
              <a:solidFill>
                <a:srgbClr val="00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1283" y="6324600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Comparison: outline vs 14x16 bitmap</a:t>
            </a:r>
            <a:endParaRPr lang="en-US" b="1" dirty="0">
              <a:solidFill>
                <a:srgbClr val="00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1000" y="5715000"/>
            <a:ext cx="3664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word in different bitmap sizes</a:t>
            </a:r>
            <a:endParaRPr lang="en-US" b="1" dirty="0">
              <a:solidFill>
                <a:srgbClr val="00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9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z="3200" dirty="0" smtClean="0"/>
              <a:t>Including supplemental code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 smtClean="0"/>
              <a:t>The #include statements we’ve used so far, at the beginning of our sketches, are how we have incorporated </a:t>
            </a:r>
            <a:r>
              <a:rPr lang="en-US" sz="2400" i="1" dirty="0" smtClean="0"/>
              <a:t>libraries</a:t>
            </a:r>
            <a:r>
              <a:rPr lang="en-US" sz="2400" dirty="0" smtClean="0"/>
              <a:t> into our sketches</a:t>
            </a:r>
            <a:endParaRPr lang="en-US" sz="2400" i="1" dirty="0" smtClean="0"/>
          </a:p>
          <a:p>
            <a:pPr>
              <a:spcBef>
                <a:spcPts val="1200"/>
              </a:spcBef>
            </a:pPr>
            <a:r>
              <a:rPr lang="en-US" sz="2400" dirty="0" smtClean="0"/>
              <a:t>However, it’s easy to incorporate </a:t>
            </a:r>
            <a:r>
              <a:rPr lang="en-US" sz="2400" i="1" dirty="0" smtClean="0"/>
              <a:t>our own </a:t>
            </a:r>
            <a:r>
              <a:rPr lang="en-US" sz="2400" dirty="0" smtClean="0"/>
              <a:t>code in the same way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The IDE will search the same folder as the sketch for any files we include by using quotes “”. These so-called </a:t>
            </a:r>
            <a:r>
              <a:rPr lang="en-US" sz="2400" i="1" dirty="0" smtClean="0"/>
              <a:t>header files </a:t>
            </a:r>
            <a:r>
              <a:rPr lang="en-US" sz="2400" u="sng" dirty="0" smtClean="0"/>
              <a:t>must</a:t>
            </a:r>
            <a:r>
              <a:rPr lang="en-US" sz="2400" dirty="0" smtClean="0"/>
              <a:t> have a suffix of .h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Important note: the .h is </a:t>
            </a:r>
            <a:r>
              <a:rPr lang="en-US" sz="2400" i="1" dirty="0" smtClean="0"/>
              <a:t>not</a:t>
            </a:r>
            <a:r>
              <a:rPr lang="en-US" sz="2400" dirty="0" smtClean="0"/>
              <a:t> used when specifying the file in the IDE!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The following statement will incorporate the code from the file </a:t>
            </a:r>
            <a:r>
              <a:rPr lang="en-US" sz="2400" b="1" dirty="0" err="1" smtClean="0">
                <a:solidFill>
                  <a:srgbClr val="00FFFF"/>
                </a:solidFill>
              </a:rPr>
              <a:t>myheaderfile.h</a:t>
            </a:r>
            <a:r>
              <a:rPr lang="en-US" sz="2400" dirty="0" smtClean="0"/>
              <a:t> into your sketch: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#include “</a:t>
            </a:r>
            <a:r>
              <a:rPr lang="en-US" sz="2400" b="1" dirty="0" err="1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myheaderfile</a:t>
            </a:r>
            <a:r>
              <a:rPr lang="en-US" sz="24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endParaRPr lang="en-US" sz="2400" b="1" dirty="0" smtClean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18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b="1" dirty="0" smtClean="0">
                <a:cs typeface="Consolas" panose="020B0609020204030204" pitchFamily="49" charset="0"/>
              </a:rPr>
              <a:t>Classroom </a:t>
            </a:r>
            <a:r>
              <a:rPr lang="en-US" b="1" dirty="0" smtClean="0">
                <a:cs typeface="Consolas" panose="020B0609020204030204" pitchFamily="49" charset="0"/>
              </a:rPr>
              <a:t>Exercise</a:t>
            </a:r>
            <a:br>
              <a:rPr lang="en-US" b="1" dirty="0" smtClean="0">
                <a:cs typeface="Consolas" panose="020B0609020204030204" pitchFamily="49" charset="0"/>
              </a:rPr>
            </a:br>
            <a:r>
              <a:rPr lang="en-US" b="1" dirty="0" smtClean="0">
                <a:cs typeface="Consolas" panose="020B0609020204030204" pitchFamily="49" charset="0"/>
              </a:rPr>
              <a:t>Using Different Fonts</a:t>
            </a:r>
            <a:endParaRPr lang="en-US" dirty="0"/>
          </a:p>
        </p:txBody>
      </p:sp>
      <p:sp>
        <p:nvSpPr>
          <p:cNvPr id="4" name="AutoShape 2" descr="Types of Sound Waves | theDAWstudio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Pulse Width Modulation (PWM) - Generation, Applications and Advantag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034684"/>
            <a:ext cx="8686800" cy="1784716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Load SKETCH12B</a:t>
            </a:r>
          </a:p>
          <a:p>
            <a:r>
              <a:rPr lang="en-US" sz="2000" b="1" dirty="0" smtClean="0"/>
              <a:t>There are a number of font header files in your SKETCH12B directory; have a look at their filenames in your file explorer. </a:t>
            </a:r>
          </a:p>
          <a:p>
            <a:r>
              <a:rPr lang="en-US" sz="2000" b="1" dirty="0" smtClean="0"/>
              <a:t>Now modify your sketch to use a </a:t>
            </a:r>
            <a:r>
              <a:rPr lang="en-US" sz="2000" b="1" i="1" dirty="0" smtClean="0"/>
              <a:t>different</a:t>
            </a:r>
            <a:r>
              <a:rPr lang="en-US" sz="2000" b="1" dirty="0" smtClean="0"/>
              <a:t> font than the one already specified in SKETCH12B</a:t>
            </a:r>
            <a:endParaRPr lang="en-US" sz="2000" b="1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27767" y="3200400"/>
            <a:ext cx="4168034" cy="335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8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SPI.h</a:t>
            </a: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&lt;MD_MAX72xx.h&gt;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8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MD_Parola.h</a:t>
            </a: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8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include"Parola-boldFont.h</a:t>
            </a: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endParaRPr lang="en-US" sz="18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8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pmx.setFont</a:t>
            </a: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parola_boldFont</a:t>
            </a:r>
            <a:r>
              <a:rPr lang="en-US" sz="1800" b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1800" b="1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29199" y="4173271"/>
            <a:ext cx="3810001" cy="14655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rgbClr val="00FFFF"/>
                </a:solidFill>
              </a:rPr>
              <a:t>Note that the font header file begins with a  capital “P” and the font name itself begins with a lowercase “p”!</a:t>
            </a:r>
            <a:endParaRPr lang="en-US" sz="2000" b="1" dirty="0" smtClean="0">
              <a:solidFill>
                <a:srgbClr val="00FFFF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133600" y="4587816"/>
            <a:ext cx="2743200" cy="257836"/>
          </a:xfrm>
          <a:prstGeom prst="straightConnector1">
            <a:avLst/>
          </a:prstGeom>
          <a:ln w="57150">
            <a:solidFill>
              <a:srgbClr val="00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362200" y="4859071"/>
            <a:ext cx="2514600" cy="627329"/>
          </a:xfrm>
          <a:prstGeom prst="straightConnector1">
            <a:avLst/>
          </a:prstGeom>
          <a:ln w="57150">
            <a:solidFill>
              <a:srgbClr val="00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51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3200" dirty="0" smtClean="0"/>
              <a:t>MD </a:t>
            </a:r>
            <a:r>
              <a:rPr lang="en-US" sz="3200" dirty="0" err="1" smtClean="0"/>
              <a:t>Parola</a:t>
            </a:r>
            <a:r>
              <a:rPr lang="en-US" sz="3200" dirty="0" smtClean="0"/>
              <a:t> Display Zones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686800" cy="48006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Normally, </a:t>
            </a:r>
            <a:r>
              <a:rPr lang="en-US" sz="2800" b="1" dirty="0" err="1" smtClean="0"/>
              <a:t>MD_Parola</a:t>
            </a:r>
            <a:r>
              <a:rPr lang="en-US" sz="2800" b="1" dirty="0" smtClean="0"/>
              <a:t> treats the entire display as a single display zone, numbered zone zero (0).</a:t>
            </a:r>
            <a:endParaRPr lang="en-US" sz="2800" b="1" dirty="0" smtClean="0"/>
          </a:p>
          <a:p>
            <a:r>
              <a:rPr lang="en-US" sz="2800" b="1" dirty="0" smtClean="0"/>
              <a:t>The number of 8x8 display modules contained in zone zero is specified by the MAX_DISPLAYS definition at the </a:t>
            </a:r>
            <a:r>
              <a:rPr lang="en-US" sz="2800" b="1" dirty="0" err="1" smtClean="0"/>
              <a:t>beginngin</a:t>
            </a:r>
            <a:r>
              <a:rPr lang="en-US" sz="2800" b="1" dirty="0" err="1" smtClean="0"/>
              <a:t>g</a:t>
            </a:r>
            <a:r>
              <a:rPr lang="en-US" sz="2800" b="1" dirty="0" smtClean="0"/>
              <a:t> of your sketches</a:t>
            </a:r>
            <a:endParaRPr lang="en-US" sz="2800" b="1" dirty="0" smtClean="0"/>
          </a:p>
          <a:p>
            <a:r>
              <a:rPr lang="en-US" sz="2800" b="1" dirty="0" smtClean="0"/>
              <a:t>However, with </a:t>
            </a:r>
            <a:r>
              <a:rPr lang="en-US" sz="2800" b="1" dirty="0" err="1" smtClean="0"/>
              <a:t>Parola</a:t>
            </a:r>
            <a:r>
              <a:rPr lang="en-US" sz="2800" b="1" dirty="0" smtClean="0"/>
              <a:t> it is possible to break up a series of MAX7219 8x8 LED matrix displays into </a:t>
            </a:r>
            <a:r>
              <a:rPr lang="en-US" sz="2800" b="1" i="1" dirty="0" smtClean="0"/>
              <a:t>multiple</a:t>
            </a:r>
            <a:r>
              <a:rPr lang="en-US" sz="2800" b="1" dirty="0" smtClean="0"/>
              <a:t> zones.</a:t>
            </a:r>
            <a:endParaRPr lang="en-US" sz="2800" b="1" dirty="0" smtClean="0"/>
          </a:p>
          <a:p>
            <a:r>
              <a:rPr lang="en-US" sz="2800" b="1" dirty="0" smtClean="0"/>
              <a:t>This allows completely different data, fonts, and event text effects to be applied to different areas of a display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155389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3129</TotalTime>
  <Words>1623</Words>
  <Application>Microsoft Office PowerPoint</Application>
  <PresentationFormat>On-screen Show (4:3)</PresentationFormat>
  <Paragraphs>287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SEICHE 2022 Basic Arduino Programming</vt:lpstr>
      <vt:lpstr>Lesson Plan Overview</vt:lpstr>
      <vt:lpstr>Lesson 12 – sprintf redux, Text Effects, Changing Fonts, Multiple Display Zones </vt:lpstr>
      <vt:lpstr>sprintf() Redux</vt:lpstr>
      <vt:lpstr>Class Exercise – Text Effects</vt:lpstr>
      <vt:lpstr>Introduction to Fonts - Bitmap</vt:lpstr>
      <vt:lpstr>Including supplemental code</vt:lpstr>
      <vt:lpstr>Classroom Exercise Using Different Fonts</vt:lpstr>
      <vt:lpstr>MD Parola Display Zones</vt:lpstr>
      <vt:lpstr>Classroom Exercise Using Multiple Display Zones</vt:lpstr>
      <vt:lpstr>END OF AUTUMN SEMESTER END OF BASIC ARDUINO PROGRAMMING!</vt:lpstr>
      <vt:lpstr>LESSON REFERENCE</vt:lpstr>
      <vt:lpstr>LESSON REFERENCE</vt:lpstr>
      <vt:lpstr>sprintf() Format Strings</vt:lpstr>
      <vt:lpstr>sprintf() Conversion Specifiers</vt:lpstr>
      <vt:lpstr>sprintf() Conversion Specifiers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PFROMMEYER</dc:creator>
  <cp:lastModifiedBy>PFROMMEYER</cp:lastModifiedBy>
  <cp:revision>144</cp:revision>
  <cp:lastPrinted>2022-09-13T17:17:03Z</cp:lastPrinted>
  <dcterms:created xsi:type="dcterms:W3CDTF">2022-02-01T06:18:00Z</dcterms:created>
  <dcterms:modified xsi:type="dcterms:W3CDTF">2022-12-06T17:45:48Z</dcterms:modified>
</cp:coreProperties>
</file>